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4" r:id="rId3"/>
    <p:sldId id="263" r:id="rId4"/>
    <p:sldId id="265" r:id="rId5"/>
    <p:sldId id="266" r:id="rId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ntestazione 1"/>
          <p:cNvSpPr txBox="1"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459" name="Segnaposto data 2"/>
          <p:cNvSpPr txBox="1"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99C8699-205C-4B10-8E3B-1FB653CA03C8}" type="datetime1">
              <a:rPr lang="it-IT" altLang="it-IT"/>
              <a:pPr>
                <a:defRPr/>
              </a:pPr>
              <a:t>29/06/2016</a:t>
            </a:fld>
            <a:endParaRPr lang="it-IT" altLang="it-IT"/>
          </a:p>
        </p:txBody>
      </p:sp>
      <p:sp>
        <p:nvSpPr>
          <p:cNvPr id="19460" name="Segnaposto piè di pagina 3"/>
          <p:cNvSpPr txBox="1"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it-IT" altLang="it-IT"/>
              <a:t>Dabrazzi Chiara - Canini Annamaria a.s. 2015-2016 I. C. Borgo San Giacomo</a:t>
            </a:r>
          </a:p>
        </p:txBody>
      </p:sp>
      <p:sp>
        <p:nvSpPr>
          <p:cNvPr id="19461" name="Segnaposto numero diapositiva 4"/>
          <p:cNvSpPr txBox="1">
            <a:spLocks noGrp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8971804-5714-4DD0-8E46-4EDFCBC070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43216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Segnaposto data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10B7E7F6-AE2B-4C31-9C5B-80FFD56725BF}" type="datetime1">
              <a:rPr lang="it-IT"/>
              <a:pPr>
                <a:defRPr/>
              </a:pPr>
              <a:t>29/06/2016</a:t>
            </a:fld>
            <a:endParaRPr/>
          </a:p>
        </p:txBody>
      </p:sp>
      <p:sp>
        <p:nvSpPr>
          <p:cNvPr id="16388" name="Segnaposto immagine diapositiva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Segnaposto note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t>Dabrazzi Chiara - Canini Annamaria a.s. 2015-2016 I. C. Borgo San Giacomo</a:t>
            </a:r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50F58867-56B7-4B86-8442-7837EF193F36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5382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it-IT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it-IT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it-IT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it-IT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it-IT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altLang="it-IT" smtClean="0">
              <a:latin typeface="Calibri" pitchFamily="34" charset="0"/>
            </a:endParaRPr>
          </a:p>
        </p:txBody>
      </p:sp>
      <p:sp>
        <p:nvSpPr>
          <p:cNvPr id="17412" name="Segnaposto numero diapositiva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DC9DDC4D-BA04-4DF8-8F8B-16C278A646E8}" type="slidenum">
              <a:rPr lang="it-IT" altLang="it-IT"/>
              <a:pPr algn="r" eaLnBrk="1" hangingPunct="1"/>
              <a:t>1</a:t>
            </a:fld>
            <a:endParaRPr lang="it-IT" altLang="it-IT"/>
          </a:p>
        </p:txBody>
      </p:sp>
      <p:sp>
        <p:nvSpPr>
          <p:cNvPr id="17413" name="Segnaposto piè di pagina 4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t-IT" altLang="it-IT"/>
              <a:t>Dabrazzi Chiara - Canini Annamaria a.s. 2015-2016 I. C. Borgo San Giacomo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>
            <a:spLocks/>
          </p:cNvSpPr>
          <p:nvPr/>
        </p:nvSpPr>
        <p:spPr bwMode="auto">
          <a:xfrm>
            <a:off x="228600" y="228600"/>
            <a:ext cx="8696325" cy="6035675"/>
          </a:xfrm>
          <a:custGeom>
            <a:avLst/>
            <a:gdLst>
              <a:gd name="T0" fmla="*/ 4348354 w 8695944"/>
              <a:gd name="T1" fmla="*/ 0 h 6035040"/>
              <a:gd name="T2" fmla="*/ 8696706 w 8695944"/>
              <a:gd name="T3" fmla="*/ 3018156 h 6035040"/>
              <a:gd name="T4" fmla="*/ 4348354 w 8695944"/>
              <a:gd name="T5" fmla="*/ 6036310 h 6035040"/>
              <a:gd name="T6" fmla="*/ 0 w 8695944"/>
              <a:gd name="T7" fmla="*/ 3018156 h 603504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2505 w 8695944"/>
              <a:gd name="T13" fmla="*/ 22505 h 6035040"/>
              <a:gd name="T14" fmla="*/ 8673439 w 8695944"/>
              <a:gd name="T15" fmla="*/ 6012535 h 60350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6035040">
                <a:moveTo>
                  <a:pt x="76835" y="0"/>
                </a:moveTo>
                <a:lnTo>
                  <a:pt x="76834" y="0"/>
                </a:lnTo>
                <a:cubicBezTo>
                  <a:pt x="34400" y="0"/>
                  <a:pt x="0" y="34400"/>
                  <a:pt x="0" y="76834"/>
                </a:cubicBezTo>
                <a:lnTo>
                  <a:pt x="0" y="5958205"/>
                </a:lnTo>
                <a:cubicBezTo>
                  <a:pt x="0" y="6000639"/>
                  <a:pt x="34400" y="6035039"/>
                  <a:pt x="76834" y="6035040"/>
                </a:cubicBezTo>
                <a:lnTo>
                  <a:pt x="8619109" y="6035040"/>
                </a:lnTo>
                <a:cubicBezTo>
                  <a:pt x="8661543" y="6035039"/>
                  <a:pt x="8695944" y="6000639"/>
                  <a:pt x="8695944" y="5958205"/>
                </a:cubicBezTo>
                <a:lnTo>
                  <a:pt x="8695944" y="76835"/>
                </a:lnTo>
                <a:cubicBezTo>
                  <a:pt x="8695944" y="34400"/>
                  <a:pt x="8661543" y="0"/>
                  <a:pt x="8619109" y="0"/>
                </a:cubicBezTo>
                <a:lnTo>
                  <a:pt x="76835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11138" y="5354638"/>
            <a:ext cx="8723312" cy="1330325"/>
            <a:chOff x="211665" y="5353967"/>
            <a:chExt cx="8723376" cy="1331576"/>
          </a:xfrm>
        </p:grpSpPr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6054919" y="5499183"/>
              <a:ext cx="2880122" cy="714941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2622407" y="5370719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2832079" y="5383008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auto">
            <a:xfrm>
              <a:off x="5616409" y="5369603"/>
              <a:ext cx="3312240" cy="652387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1665" y="5353967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198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3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4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5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DEA6-03A1-420B-8963-45EEDA540D44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6599271"/>
      </p:ext>
    </p:extLst>
  </p:cSld>
  <p:clrMapOvr>
    <a:masterClrMapping/>
  </p:clrMapOvr>
  <p:transition spd="slow"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4FFF5-42E4-492C-A87E-AFA67F2258A6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79063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>
            <a:spLocks/>
          </p:cNvSpPr>
          <p:nvPr/>
        </p:nvSpPr>
        <p:spPr bwMode="auto">
          <a:xfrm>
            <a:off x="228600" y="228600"/>
            <a:ext cx="8696325" cy="1427163"/>
          </a:xfrm>
          <a:custGeom>
            <a:avLst/>
            <a:gdLst>
              <a:gd name="T0" fmla="*/ 4348354 w 8695944"/>
              <a:gd name="T1" fmla="*/ 0 h 1426464"/>
              <a:gd name="T2" fmla="*/ 8696706 w 8695944"/>
              <a:gd name="T3" fmla="*/ 713932 h 1426464"/>
              <a:gd name="T4" fmla="*/ 4348354 w 8695944"/>
              <a:gd name="T5" fmla="*/ 1427862 h 1426464"/>
              <a:gd name="T6" fmla="*/ 0 w 8695944"/>
              <a:gd name="T7" fmla="*/ 713932 h 1426464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9808 w 8695944"/>
              <a:gd name="T13" fmla="*/ 29808 h 1426464"/>
              <a:gd name="T14" fmla="*/ 8666136 w 8695944"/>
              <a:gd name="T15" fmla="*/ 1396656 h 1426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1426464">
                <a:moveTo>
                  <a:pt x="101768" y="0"/>
                </a:moveTo>
                <a:lnTo>
                  <a:pt x="101767" y="0"/>
                </a:lnTo>
                <a:cubicBezTo>
                  <a:pt x="45563" y="0"/>
                  <a:pt x="0" y="45563"/>
                  <a:pt x="0" y="101767"/>
                </a:cubicBezTo>
                <a:lnTo>
                  <a:pt x="0" y="1324696"/>
                </a:lnTo>
                <a:cubicBezTo>
                  <a:pt x="0" y="1380900"/>
                  <a:pt x="45563" y="1426463"/>
                  <a:pt x="101767" y="1426464"/>
                </a:cubicBezTo>
                <a:lnTo>
                  <a:pt x="8594176" y="1426464"/>
                </a:lnTo>
                <a:cubicBezTo>
                  <a:pt x="8650380" y="1426463"/>
                  <a:pt x="8695944" y="1380900"/>
                  <a:pt x="8695944" y="1324696"/>
                </a:cubicBezTo>
                <a:lnTo>
                  <a:pt x="8695944" y="101768"/>
                </a:lnTo>
                <a:cubicBezTo>
                  <a:pt x="8695944" y="45563"/>
                  <a:pt x="8650380" y="0"/>
                  <a:pt x="8594176" y="0"/>
                </a:cubicBezTo>
                <a:lnTo>
                  <a:pt x="101768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11138" y="714375"/>
            <a:ext cx="8723312" cy="1331913"/>
            <a:chOff x="211665" y="714192"/>
            <a:chExt cx="8723376" cy="1331576"/>
          </a:xfrm>
        </p:grpSpPr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6054919" y="859417"/>
              <a:ext cx="2880122" cy="714941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2622407" y="730943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2832079" y="743233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auto">
            <a:xfrm>
              <a:off x="5616409" y="729828"/>
              <a:ext cx="3312240" cy="652387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Freeform 19"/>
            <p:cNvSpPr>
              <a:spLocks/>
            </p:cNvSpPr>
            <p:nvPr/>
          </p:nvSpPr>
          <p:spPr bwMode="auto">
            <a:xfrm>
              <a:off x="211665" y="714192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1447796"/>
            <a:ext cx="2057400" cy="4487335"/>
          </a:xfrm>
        </p:spPr>
        <p:txBody>
          <a:bodyPr vert="eaVert" anchorCtr="0"/>
          <a:lstStyle>
            <a:lvl1pPr algn="l">
              <a:defRPr>
                <a:solidFill>
                  <a:srgbClr val="073E87"/>
                </a:solidFill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47796"/>
            <a:ext cx="6019796" cy="448733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4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5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35BC-AB70-46E7-8C4F-58876BEEE755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29103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Title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B443D-1EDD-4520-9DF5-7468AAE18655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472419"/>
      </p:ext>
    </p:extLst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>
            <a:spLocks/>
          </p:cNvSpPr>
          <p:nvPr/>
        </p:nvSpPr>
        <p:spPr bwMode="auto">
          <a:xfrm>
            <a:off x="228600" y="228600"/>
            <a:ext cx="8696325" cy="4737100"/>
          </a:xfrm>
          <a:custGeom>
            <a:avLst/>
            <a:gdLst>
              <a:gd name="T0" fmla="*/ 4348354 w 8695944"/>
              <a:gd name="T1" fmla="*/ 0 h 4736592"/>
              <a:gd name="T2" fmla="*/ 8696706 w 8695944"/>
              <a:gd name="T3" fmla="*/ 2368804 h 4736592"/>
              <a:gd name="T4" fmla="*/ 4348354 w 8695944"/>
              <a:gd name="T5" fmla="*/ 4737608 h 4736592"/>
              <a:gd name="T6" fmla="*/ 0 w 8695944"/>
              <a:gd name="T7" fmla="*/ 2368804 h 4736592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17663 w 8695944"/>
              <a:gd name="T13" fmla="*/ 17663 h 4736592"/>
              <a:gd name="T14" fmla="*/ 8678281 w 8695944"/>
              <a:gd name="T15" fmla="*/ 4718929 h 4736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4736592">
                <a:moveTo>
                  <a:pt x="60304" y="0"/>
                </a:moveTo>
                <a:lnTo>
                  <a:pt x="60303" y="0"/>
                </a:lnTo>
                <a:cubicBezTo>
                  <a:pt x="26999" y="0"/>
                  <a:pt x="0" y="26999"/>
                  <a:pt x="0" y="60303"/>
                </a:cubicBezTo>
                <a:lnTo>
                  <a:pt x="0" y="4676288"/>
                </a:lnTo>
                <a:cubicBezTo>
                  <a:pt x="0" y="4709592"/>
                  <a:pt x="26999" y="4736591"/>
                  <a:pt x="60303" y="4736592"/>
                </a:cubicBezTo>
                <a:lnTo>
                  <a:pt x="8635640" y="4736592"/>
                </a:lnTo>
                <a:cubicBezTo>
                  <a:pt x="8668944" y="4736591"/>
                  <a:pt x="8695944" y="4709592"/>
                  <a:pt x="8695944" y="4676288"/>
                </a:cubicBezTo>
                <a:lnTo>
                  <a:pt x="8695944" y="60304"/>
                </a:lnTo>
                <a:cubicBezTo>
                  <a:pt x="8695944" y="26999"/>
                  <a:pt x="8668944" y="0"/>
                  <a:pt x="8635640" y="0"/>
                </a:cubicBezTo>
                <a:lnTo>
                  <a:pt x="60304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2147483647 h 640"/>
              <a:gd name="T4" fmla="*/ 2147483647 w 2706"/>
              <a:gd name="T5" fmla="*/ 2147483647 h 640"/>
              <a:gd name="T6" fmla="*/ 0 w 2706"/>
              <a:gd name="T7" fmla="*/ 2147483647 h 640"/>
              <a:gd name="T8" fmla="*/ 2147483647 w 2706"/>
              <a:gd name="T9" fmla="*/ 0 h 640"/>
              <a:gd name="T10" fmla="*/ 2147483647 w 2706"/>
              <a:gd name="T11" fmla="*/ 0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2147483647 w 2706"/>
              <a:gd name="T37" fmla="*/ 2147483647 h 640"/>
              <a:gd name="T38" fmla="*/ 2147483647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0 w 2706"/>
              <a:gd name="T45" fmla="*/ 2147483647 h 640"/>
              <a:gd name="T46" fmla="*/ 0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2147483647 h 640"/>
              <a:gd name="T108" fmla="*/ 2147483647 w 2706"/>
              <a:gd name="T109" fmla="*/ 2147483647 h 640"/>
              <a:gd name="T110" fmla="*/ 2147483647 w 2706"/>
              <a:gd name="T111" fmla="*/ 2147483647 h 640"/>
              <a:gd name="T112" fmla="*/ 2147483647 w 2706"/>
              <a:gd name="T113" fmla="*/ 2147483647 h 640"/>
              <a:gd name="T114" fmla="*/ 2147483647 w 2706"/>
              <a:gd name="T115" fmla="*/ 0 h 640"/>
              <a:gd name="T116" fmla="*/ 2147483647 w 2706"/>
              <a:gd name="T117" fmla="*/ 0 h 640"/>
              <a:gd name="T118" fmla="*/ 2147483647 w 2706"/>
              <a:gd name="T119" fmla="*/ 0 h 640"/>
              <a:gd name="T120" fmla="*/ 2147483647 w 2706"/>
              <a:gd name="T121" fmla="*/ 0 h 640"/>
              <a:gd name="T122" fmla="*/ 17694720 60000 65536"/>
              <a:gd name="T123" fmla="*/ 0 60000 65536"/>
              <a:gd name="T124" fmla="*/ 5898240 60000 65536"/>
              <a:gd name="T125" fmla="*/ 1179648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706"/>
              <a:gd name="T184" fmla="*/ 0 h 640"/>
              <a:gd name="T185" fmla="*/ 2706 w 2706"/>
              <a:gd name="T186" fmla="*/ 640 h 64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rgbClr val="C6E7FC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0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0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2147483647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2147483647 w 5216"/>
              <a:gd name="T33" fmla="*/ 2147483647 h 762"/>
              <a:gd name="T34" fmla="*/ 2147483647 w 5216"/>
              <a:gd name="T35" fmla="*/ 0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0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2147483647 w 5216"/>
              <a:gd name="T73" fmla="*/ 2147483647 h 762"/>
              <a:gd name="T74" fmla="*/ 2147483647 w 5216"/>
              <a:gd name="T75" fmla="*/ 2147483647 h 762"/>
              <a:gd name="T76" fmla="*/ 2147483647 w 5216"/>
              <a:gd name="T77" fmla="*/ 2147483647 h 762"/>
              <a:gd name="T78" fmla="*/ 2147483647 w 5216"/>
              <a:gd name="T79" fmla="*/ 2147483647 h 762"/>
              <a:gd name="T80" fmla="*/ 17694720 60000 65536"/>
              <a:gd name="T81" fmla="*/ 0 60000 65536"/>
              <a:gd name="T82" fmla="*/ 5898240 60000 65536"/>
              <a:gd name="T83" fmla="*/ 1179648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216"/>
              <a:gd name="T121" fmla="*/ 0 h 762"/>
              <a:gd name="T122" fmla="*/ 5216 w 5216"/>
              <a:gd name="T123" fmla="*/ 762 h 76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rgbClr val="C6E7F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Freeform 22"/>
          <p:cNvSpPr>
            <a:spLocks/>
          </p:cNvSpPr>
          <p:nvPr/>
        </p:nvSpPr>
        <p:spPr bwMode="auto">
          <a:xfrm>
            <a:off x="2828925" y="4087813"/>
            <a:ext cx="5467350" cy="774700"/>
          </a:xfrm>
          <a:custGeom>
            <a:avLst/>
            <a:gdLst>
              <a:gd name="T0" fmla="*/ 2147483647 w 5144"/>
              <a:gd name="T1" fmla="*/ 0 h 694"/>
              <a:gd name="T2" fmla="*/ 2147483647 w 5144"/>
              <a:gd name="T3" fmla="*/ 2147483647 h 694"/>
              <a:gd name="T4" fmla="*/ 2147483647 w 5144"/>
              <a:gd name="T5" fmla="*/ 2147483647 h 694"/>
              <a:gd name="T6" fmla="*/ 0 w 5144"/>
              <a:gd name="T7" fmla="*/ 2147483647 h 694"/>
              <a:gd name="T8" fmla="*/ 0 w 5144"/>
              <a:gd name="T9" fmla="*/ 2147483647 h 694"/>
              <a:gd name="T10" fmla="*/ 0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2147483647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0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2147483647 w 5144"/>
              <a:gd name="T63" fmla="*/ 2147483647 h 694"/>
              <a:gd name="T64" fmla="*/ 2147483647 w 5144"/>
              <a:gd name="T65" fmla="*/ 2147483647 h 694"/>
              <a:gd name="T66" fmla="*/ 2147483647 w 5144"/>
              <a:gd name="T67" fmla="*/ 2147483647 h 694"/>
              <a:gd name="T68" fmla="*/ 2147483647 w 5144"/>
              <a:gd name="T69" fmla="*/ 2147483647 h 694"/>
              <a:gd name="T70" fmla="*/ 17694720 60000 65536"/>
              <a:gd name="T71" fmla="*/ 0 60000 65536"/>
              <a:gd name="T72" fmla="*/ 5898240 60000 65536"/>
              <a:gd name="T73" fmla="*/ 1179648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144"/>
              <a:gd name="T106" fmla="*/ 0 h 694"/>
              <a:gd name="T107" fmla="*/ 5144 w 5144"/>
              <a:gd name="T108" fmla="*/ 694 h 69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Freeform 26"/>
          <p:cNvSpPr>
            <a:spLocks/>
          </p:cNvSpPr>
          <p:nvPr/>
        </p:nvSpPr>
        <p:spPr bwMode="auto">
          <a:xfrm>
            <a:off x="5610225" y="4073525"/>
            <a:ext cx="3306763" cy="652463"/>
          </a:xfrm>
          <a:custGeom>
            <a:avLst/>
            <a:gdLst>
              <a:gd name="T0" fmla="*/ 2147483647 w 3112"/>
              <a:gd name="T1" fmla="*/ 0 h 584"/>
              <a:gd name="T2" fmla="*/ 2147483647 w 3112"/>
              <a:gd name="T3" fmla="*/ 2147483647 h 584"/>
              <a:gd name="T4" fmla="*/ 2147483647 w 3112"/>
              <a:gd name="T5" fmla="*/ 2147483647 h 584"/>
              <a:gd name="T6" fmla="*/ 0 w 3112"/>
              <a:gd name="T7" fmla="*/ 2147483647 h 584"/>
              <a:gd name="T8" fmla="*/ 0 w 3112"/>
              <a:gd name="T9" fmla="*/ 2147483647 h 584"/>
              <a:gd name="T10" fmla="*/ 0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2147483647 h 584"/>
              <a:gd name="T40" fmla="*/ 2147483647 w 3112"/>
              <a:gd name="T41" fmla="*/ 2147483647 h 584"/>
              <a:gd name="T42" fmla="*/ 2147483647 w 3112"/>
              <a:gd name="T43" fmla="*/ 2147483647 h 584"/>
              <a:gd name="T44" fmla="*/ 2147483647 w 3112"/>
              <a:gd name="T45" fmla="*/ 2147483647 h 584"/>
              <a:gd name="T46" fmla="*/ 2147483647 w 3112"/>
              <a:gd name="T47" fmla="*/ 0 h 584"/>
              <a:gd name="T48" fmla="*/ 17694720 60000 65536"/>
              <a:gd name="T49" fmla="*/ 0 60000 65536"/>
              <a:gd name="T50" fmla="*/ 5898240 60000 65536"/>
              <a:gd name="T51" fmla="*/ 1179648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112"/>
              <a:gd name="T73" fmla="*/ 0 h 584"/>
              <a:gd name="T74" fmla="*/ 3112 w 3112"/>
              <a:gd name="T75" fmla="*/ 584 h 58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0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0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2147483647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0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2147483647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0 w 8196"/>
              <a:gd name="T71" fmla="*/ 2147483647 h 1192"/>
              <a:gd name="T72" fmla="*/ 2147483647 w 8196"/>
              <a:gd name="T73" fmla="*/ 2147483647 h 1192"/>
              <a:gd name="T74" fmla="*/ 2147483647 w 8196"/>
              <a:gd name="T75" fmla="*/ 2147483647 h 1192"/>
              <a:gd name="T76" fmla="*/ 2147483647 w 8196"/>
              <a:gd name="T77" fmla="*/ 2147483647 h 1192"/>
              <a:gd name="T78" fmla="*/ 2147483647 w 8196"/>
              <a:gd name="T79" fmla="*/ 2147483647 h 1192"/>
              <a:gd name="T80" fmla="*/ 17694720 60000 65536"/>
              <a:gd name="T81" fmla="*/ 0 60000 65536"/>
              <a:gd name="T82" fmla="*/ 5898240 60000 65536"/>
              <a:gd name="T83" fmla="*/ 1179648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8196"/>
              <a:gd name="T121" fmla="*/ 0 h 1192"/>
              <a:gd name="T122" fmla="*/ 8196 w 8196"/>
              <a:gd name="T123" fmla="*/ 1192 h 119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690033" y="2463558"/>
            <a:ext cx="7772400" cy="152400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Text Placeholder 2"/>
          <p:cNvSpPr txBox="1">
            <a:spLocks noGrp="1"/>
          </p:cNvSpPr>
          <p:nvPr>
            <p:ph type="body" idx="1"/>
          </p:nvPr>
        </p:nvSpPr>
        <p:spPr>
          <a:xfrm>
            <a:off x="1367366" y="1437445"/>
            <a:ext cx="6417734" cy="939802"/>
          </a:xfrm>
        </p:spPr>
        <p:txBody>
          <a:bodyPr anchor="b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3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4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CBE7-174B-4716-9F37-9FE76B974F8D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896954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676656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34BFD-0BF8-448A-9541-A2856125F881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86424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665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7332" y="3429000"/>
            <a:ext cx="3820052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819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3429000"/>
            <a:ext cx="3822191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9810-D4CE-40BC-A362-ACB8281898FE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323296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F96AE-D366-4B3D-B69E-645DCFD72808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970667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>
            <a:spLocks/>
          </p:cNvSpPr>
          <p:nvPr/>
        </p:nvSpPr>
        <p:spPr bwMode="auto">
          <a:xfrm>
            <a:off x="228600" y="228600"/>
            <a:ext cx="8696325" cy="1427163"/>
          </a:xfrm>
          <a:custGeom>
            <a:avLst/>
            <a:gdLst>
              <a:gd name="T0" fmla="*/ 4348354 w 8695944"/>
              <a:gd name="T1" fmla="*/ 0 h 1426464"/>
              <a:gd name="T2" fmla="*/ 8696706 w 8695944"/>
              <a:gd name="T3" fmla="*/ 713932 h 1426464"/>
              <a:gd name="T4" fmla="*/ 4348354 w 8695944"/>
              <a:gd name="T5" fmla="*/ 1427862 h 1426464"/>
              <a:gd name="T6" fmla="*/ 0 w 8695944"/>
              <a:gd name="T7" fmla="*/ 713932 h 1426464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9808 w 8695944"/>
              <a:gd name="T13" fmla="*/ 29808 h 1426464"/>
              <a:gd name="T14" fmla="*/ 8666136 w 8695944"/>
              <a:gd name="T15" fmla="*/ 1396656 h 1426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1426464">
                <a:moveTo>
                  <a:pt x="101768" y="0"/>
                </a:moveTo>
                <a:lnTo>
                  <a:pt x="101767" y="0"/>
                </a:lnTo>
                <a:cubicBezTo>
                  <a:pt x="45563" y="0"/>
                  <a:pt x="0" y="45563"/>
                  <a:pt x="0" y="101767"/>
                </a:cubicBezTo>
                <a:lnTo>
                  <a:pt x="0" y="1324696"/>
                </a:lnTo>
                <a:cubicBezTo>
                  <a:pt x="0" y="1380900"/>
                  <a:pt x="45563" y="1426463"/>
                  <a:pt x="101767" y="1426464"/>
                </a:cubicBezTo>
                <a:lnTo>
                  <a:pt x="8594176" y="1426464"/>
                </a:lnTo>
                <a:cubicBezTo>
                  <a:pt x="8650380" y="1426463"/>
                  <a:pt x="8695944" y="1380900"/>
                  <a:pt x="8695944" y="1324696"/>
                </a:cubicBezTo>
                <a:lnTo>
                  <a:pt x="8695944" y="101768"/>
                </a:lnTo>
                <a:cubicBezTo>
                  <a:pt x="8695944" y="45563"/>
                  <a:pt x="8650380" y="0"/>
                  <a:pt x="8594176" y="0"/>
                </a:cubicBezTo>
                <a:lnTo>
                  <a:pt x="101768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11138" y="714375"/>
            <a:ext cx="8723312" cy="1330325"/>
            <a:chOff x="211665" y="714192"/>
            <a:chExt cx="8723376" cy="1329875"/>
          </a:xfrm>
        </p:grpSpPr>
        <p:sp>
          <p:nvSpPr>
            <p:cNvPr id="4" name="Freeform 14"/>
            <p:cNvSpPr>
              <a:spLocks/>
            </p:cNvSpPr>
            <p:nvPr/>
          </p:nvSpPr>
          <p:spPr bwMode="auto">
            <a:xfrm>
              <a:off x="6047439" y="859225"/>
              <a:ext cx="2876428" cy="714027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auto">
            <a:xfrm>
              <a:off x="2619317" y="730925"/>
              <a:ext cx="5544519" cy="850135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auto">
            <a:xfrm>
              <a:off x="2828723" y="743196"/>
              <a:ext cx="5467983" cy="774268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auto">
            <a:xfrm>
              <a:off x="5609487" y="729810"/>
              <a:ext cx="3307997" cy="651546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211665" y="714192"/>
              <a:ext cx="8723376" cy="1329875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" name="Date Placeholder 1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0" name="Footer Placeholder 2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1" name="Slide Number Placeholder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1EAD-620B-4A15-889B-34273E92043E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503974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>
            <a:spLocks/>
          </p:cNvSpPr>
          <p:nvPr/>
        </p:nvSpPr>
        <p:spPr bwMode="auto">
          <a:xfrm>
            <a:off x="228600" y="228600"/>
            <a:ext cx="8696325" cy="1427163"/>
          </a:xfrm>
          <a:custGeom>
            <a:avLst/>
            <a:gdLst>
              <a:gd name="T0" fmla="*/ 4348354 w 8695944"/>
              <a:gd name="T1" fmla="*/ 0 h 1426464"/>
              <a:gd name="T2" fmla="*/ 8696706 w 8695944"/>
              <a:gd name="T3" fmla="*/ 713932 h 1426464"/>
              <a:gd name="T4" fmla="*/ 4348354 w 8695944"/>
              <a:gd name="T5" fmla="*/ 1427862 h 1426464"/>
              <a:gd name="T6" fmla="*/ 0 w 8695944"/>
              <a:gd name="T7" fmla="*/ 713932 h 1426464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9808 w 8695944"/>
              <a:gd name="T13" fmla="*/ 29808 h 1426464"/>
              <a:gd name="T14" fmla="*/ 8666136 w 8695944"/>
              <a:gd name="T15" fmla="*/ 1396656 h 1426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1426464">
                <a:moveTo>
                  <a:pt x="101768" y="0"/>
                </a:moveTo>
                <a:lnTo>
                  <a:pt x="101767" y="0"/>
                </a:lnTo>
                <a:cubicBezTo>
                  <a:pt x="45563" y="0"/>
                  <a:pt x="0" y="45563"/>
                  <a:pt x="0" y="101767"/>
                </a:cubicBezTo>
                <a:lnTo>
                  <a:pt x="0" y="1324696"/>
                </a:lnTo>
                <a:cubicBezTo>
                  <a:pt x="0" y="1380900"/>
                  <a:pt x="45563" y="1426463"/>
                  <a:pt x="101767" y="1426464"/>
                </a:cubicBezTo>
                <a:lnTo>
                  <a:pt x="8594176" y="1426464"/>
                </a:lnTo>
                <a:cubicBezTo>
                  <a:pt x="8650380" y="1426463"/>
                  <a:pt x="8695944" y="1380900"/>
                  <a:pt x="8695944" y="1324696"/>
                </a:cubicBezTo>
                <a:lnTo>
                  <a:pt x="8695944" y="101768"/>
                </a:lnTo>
                <a:cubicBezTo>
                  <a:pt x="8695944" y="45563"/>
                  <a:pt x="8650380" y="0"/>
                  <a:pt x="8594176" y="0"/>
                </a:cubicBezTo>
                <a:lnTo>
                  <a:pt x="101768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11138" y="714375"/>
            <a:ext cx="8723312" cy="1331913"/>
            <a:chOff x="211665" y="714192"/>
            <a:chExt cx="8723376" cy="1331576"/>
          </a:xfrm>
        </p:grpSpPr>
        <p:sp>
          <p:nvSpPr>
            <p:cNvPr id="8" name="Freeform 14"/>
            <p:cNvSpPr>
              <a:spLocks/>
            </p:cNvSpPr>
            <p:nvPr/>
          </p:nvSpPr>
          <p:spPr bwMode="auto">
            <a:xfrm>
              <a:off x="6054919" y="859417"/>
              <a:ext cx="2880122" cy="714941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2622407" y="730943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auto">
            <a:xfrm>
              <a:off x="2832079" y="743233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auto">
            <a:xfrm>
              <a:off x="5616409" y="729828"/>
              <a:ext cx="3312240" cy="652387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Freeform 28"/>
            <p:cNvSpPr>
              <a:spLocks/>
            </p:cNvSpPr>
            <p:nvPr/>
          </p:nvSpPr>
          <p:spPr bwMode="auto">
            <a:xfrm>
              <a:off x="211665" y="714192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914400" y="3581403"/>
            <a:ext cx="3352803" cy="190499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Title 21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3" cy="1252728"/>
          </a:xfrm>
        </p:spPr>
        <p:txBody>
          <a:bodyPr anchor="b" anchorCtr="0"/>
          <a:lstStyle>
            <a:lvl1pPr algn="l">
              <a:defRPr sz="3200">
                <a:solidFill>
                  <a:srgbClr val="073E87"/>
                </a:solidFill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4" name="Content Placeholder 2"/>
          <p:cNvSpPr txBox="1">
            <a:spLocks noGrp="1"/>
          </p:cNvSpPr>
          <p:nvPr>
            <p:ph idx="1"/>
          </p:nvPr>
        </p:nvSpPr>
        <p:spPr>
          <a:xfrm>
            <a:off x="4651964" y="1828800"/>
            <a:ext cx="3904076" cy="3810003"/>
          </a:xfrm>
        </p:spPr>
        <p:txBody>
          <a:bodyPr anchor="ctr"/>
          <a:lstStyle>
            <a:lvl1pPr>
              <a:spcBef>
                <a:spcPts val="500"/>
              </a:spcBef>
              <a:buClr>
                <a:srgbClr val="FFFFFF"/>
              </a:buClr>
              <a:defRPr sz="2200"/>
            </a:lvl1pPr>
            <a:lvl2pPr>
              <a:buClr>
                <a:srgbClr val="FFFFFF"/>
              </a:buClr>
              <a:defRPr sz="2000"/>
            </a:lvl2pPr>
            <a:lvl3pPr>
              <a:spcBef>
                <a:spcPts val="400"/>
              </a:spcBef>
              <a:buClr>
                <a:srgbClr val="FFFFFF"/>
              </a:buClr>
              <a:defRPr sz="1800"/>
            </a:lvl3pPr>
            <a:lvl4pPr>
              <a:buClr>
                <a:srgbClr val="FFFFFF"/>
              </a:buClr>
              <a:defRPr sz="1600"/>
            </a:lvl4pPr>
            <a:lvl5pPr>
              <a:buClr>
                <a:srgbClr val="FFFFFF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5" name="Date Placeholder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6" name="Footer Placeholder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7" name="Slide Number Placeholder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5D99-3289-457A-AFF6-AADF92AD7402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40119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>
            <a:spLocks/>
          </p:cNvSpPr>
          <p:nvPr/>
        </p:nvSpPr>
        <p:spPr bwMode="auto">
          <a:xfrm>
            <a:off x="228600" y="228600"/>
            <a:ext cx="8696325" cy="6035675"/>
          </a:xfrm>
          <a:custGeom>
            <a:avLst/>
            <a:gdLst>
              <a:gd name="T0" fmla="*/ 4348354 w 8695944"/>
              <a:gd name="T1" fmla="*/ 0 h 6035040"/>
              <a:gd name="T2" fmla="*/ 8696706 w 8695944"/>
              <a:gd name="T3" fmla="*/ 3018156 h 6035040"/>
              <a:gd name="T4" fmla="*/ 4348354 w 8695944"/>
              <a:gd name="T5" fmla="*/ 6036310 h 6035040"/>
              <a:gd name="T6" fmla="*/ 0 w 8695944"/>
              <a:gd name="T7" fmla="*/ 3018156 h 603504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2505 w 8695944"/>
              <a:gd name="T13" fmla="*/ 22505 h 6035040"/>
              <a:gd name="T14" fmla="*/ 8673439 w 8695944"/>
              <a:gd name="T15" fmla="*/ 6012535 h 60350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6035040">
                <a:moveTo>
                  <a:pt x="76835" y="0"/>
                </a:moveTo>
                <a:lnTo>
                  <a:pt x="76834" y="0"/>
                </a:lnTo>
                <a:cubicBezTo>
                  <a:pt x="34400" y="0"/>
                  <a:pt x="0" y="34400"/>
                  <a:pt x="0" y="76834"/>
                </a:cubicBezTo>
                <a:lnTo>
                  <a:pt x="0" y="5958205"/>
                </a:lnTo>
                <a:cubicBezTo>
                  <a:pt x="0" y="6000639"/>
                  <a:pt x="34400" y="6035039"/>
                  <a:pt x="76834" y="6035040"/>
                </a:cubicBezTo>
                <a:lnTo>
                  <a:pt x="8619109" y="6035040"/>
                </a:lnTo>
                <a:cubicBezTo>
                  <a:pt x="8661543" y="6035039"/>
                  <a:pt x="8695944" y="6000639"/>
                  <a:pt x="8695944" y="5958205"/>
                </a:cubicBezTo>
                <a:lnTo>
                  <a:pt x="8695944" y="76835"/>
                </a:lnTo>
                <a:cubicBezTo>
                  <a:pt x="8695944" y="34400"/>
                  <a:pt x="8661543" y="0"/>
                  <a:pt x="8619109" y="0"/>
                </a:cubicBezTo>
                <a:lnTo>
                  <a:pt x="76835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11138" y="5354638"/>
            <a:ext cx="8723312" cy="1330325"/>
            <a:chOff x="211665" y="5353967"/>
            <a:chExt cx="8723376" cy="1331576"/>
          </a:xfrm>
        </p:grpSpPr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6054919" y="5499183"/>
              <a:ext cx="2880122" cy="714941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2622407" y="5370719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>
              <a:off x="2832079" y="5383008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5616409" y="5369603"/>
              <a:ext cx="3312240" cy="652387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11665" y="5353967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4874154" y="338666"/>
            <a:ext cx="3812645" cy="2429935"/>
          </a:xfrm>
        </p:spPr>
        <p:txBody>
          <a:bodyPr anchor="b" anchorCtr="0"/>
          <a:lstStyle>
            <a:lvl1pPr algn="l">
              <a:defRPr sz="2800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Text Placeholder 3"/>
          <p:cNvSpPr txBox="1">
            <a:spLocks noGrp="1"/>
          </p:cNvSpPr>
          <p:nvPr>
            <p:ph type="body" idx="2"/>
          </p:nvPr>
        </p:nvSpPr>
        <p:spPr>
          <a:xfrm>
            <a:off x="4868329" y="2785536"/>
            <a:ext cx="3818470" cy="2421468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838203" y="1371600"/>
            <a:ext cx="3566160" cy="2926080"/>
          </a:xfrm>
          <a:solidFill>
            <a:srgbClr val="31B6FD"/>
          </a:solidFill>
        </p:spPr>
        <p:txBody>
          <a:bodyPr anchorCtr="1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smtClean="0"/>
          </a:p>
        </p:txBody>
      </p:sp>
      <p:sp>
        <p:nvSpPr>
          <p:cNvPr id="15" name="Date Placeholder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6" name="Footer Placeholder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7" name="Slide Number Placeholder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13E3-12DF-4549-B6E9-2326689CD677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951369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/>
          </p:cNvSpPr>
          <p:nvPr/>
        </p:nvSpPr>
        <p:spPr bwMode="auto">
          <a:xfrm>
            <a:off x="228600" y="228600"/>
            <a:ext cx="8696325" cy="2468563"/>
          </a:xfrm>
          <a:custGeom>
            <a:avLst/>
            <a:gdLst>
              <a:gd name="T0" fmla="*/ 4348354 w 8695944"/>
              <a:gd name="T1" fmla="*/ 0 h 2468880"/>
              <a:gd name="T2" fmla="*/ 8696706 w 8695944"/>
              <a:gd name="T3" fmla="*/ 1234124 h 2468880"/>
              <a:gd name="T4" fmla="*/ 4348354 w 8695944"/>
              <a:gd name="T5" fmla="*/ 2468246 h 2468880"/>
              <a:gd name="T6" fmla="*/ 0 w 8695944"/>
              <a:gd name="T7" fmla="*/ 1234124 h 24688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4305 w 8695944"/>
              <a:gd name="T13" fmla="*/ 24305 h 2468880"/>
              <a:gd name="T14" fmla="*/ 8671639 w 8695944"/>
              <a:gd name="T15" fmla="*/ 2444575 h 24688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2468880">
                <a:moveTo>
                  <a:pt x="82982" y="0"/>
                </a:moveTo>
                <a:lnTo>
                  <a:pt x="82981" y="0"/>
                </a:lnTo>
                <a:cubicBezTo>
                  <a:pt x="37152" y="0"/>
                  <a:pt x="0" y="37152"/>
                  <a:pt x="0" y="82981"/>
                </a:cubicBezTo>
                <a:lnTo>
                  <a:pt x="0" y="2385898"/>
                </a:lnTo>
                <a:cubicBezTo>
                  <a:pt x="0" y="2431727"/>
                  <a:pt x="37152" y="2468879"/>
                  <a:pt x="82981" y="2468880"/>
                </a:cubicBezTo>
                <a:lnTo>
                  <a:pt x="8612962" y="2468880"/>
                </a:lnTo>
                <a:cubicBezTo>
                  <a:pt x="8658791" y="2468879"/>
                  <a:pt x="8695944" y="2431727"/>
                  <a:pt x="8695944" y="2385898"/>
                </a:cubicBezTo>
                <a:lnTo>
                  <a:pt x="8695944" y="82982"/>
                </a:lnTo>
                <a:cubicBezTo>
                  <a:pt x="8695944" y="37152"/>
                  <a:pt x="8658791" y="0"/>
                  <a:pt x="8612962" y="0"/>
                </a:cubicBezTo>
                <a:lnTo>
                  <a:pt x="82982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211665" y="1679432"/>
            <a:chExt cx="8723376" cy="1329875"/>
          </a:xfrm>
        </p:grpSpPr>
        <p:sp>
          <p:nvSpPr>
            <p:cNvPr id="1033" name="Freeform 14"/>
            <p:cNvSpPr>
              <a:spLocks/>
            </p:cNvSpPr>
            <p:nvPr/>
          </p:nvSpPr>
          <p:spPr bwMode="auto">
            <a:xfrm>
              <a:off x="6047439" y="1824465"/>
              <a:ext cx="2876428" cy="714027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auto">
            <a:xfrm>
              <a:off x="2619317" y="1696166"/>
              <a:ext cx="5544519" cy="850135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auto">
            <a:xfrm>
              <a:off x="2828723" y="1708437"/>
              <a:ext cx="5467983" cy="774268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auto">
            <a:xfrm>
              <a:off x="5609487" y="1695050"/>
              <a:ext cx="3307997" cy="651546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7" name="Freeform 10"/>
            <p:cNvSpPr>
              <a:spLocks/>
            </p:cNvSpPr>
            <p:nvPr/>
          </p:nvSpPr>
          <p:spPr bwMode="auto">
            <a:xfrm>
              <a:off x="211665" y="1679432"/>
              <a:ext cx="8723376" cy="1329875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8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  <a:cs typeface="+mn-cs"/>
              </a:defRPr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  <a:cs typeface="+mn-cs"/>
              </a:defRPr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  <a:cs typeface="+mn-cs"/>
              </a:defRPr>
            </a:lvl1pPr>
          </a:lstStyle>
          <a:p>
            <a:pPr>
              <a:defRPr/>
            </a:pPr>
            <a:fld id="{B7A950F1-4489-4998-8166-84E97FD2D2B9}" type="slidenum">
              <a:rPr/>
              <a:pPr>
                <a:defRPr/>
              </a:pPr>
              <a:t>‹N›</a:t>
            </a:fld>
            <a:endParaRPr/>
          </a:p>
        </p:txBody>
      </p:sp>
      <p:sp>
        <p:nvSpPr>
          <p:cNvPr id="1032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0" r:id="rId2"/>
    <p:sldLayoutId id="2147483706" r:id="rId3"/>
    <p:sldLayoutId id="2147483701" r:id="rId4"/>
    <p:sldLayoutId id="2147483702" r:id="rId5"/>
    <p:sldLayoutId id="2147483703" r:id="rId6"/>
    <p:sldLayoutId id="2147483707" r:id="rId7"/>
    <p:sldLayoutId id="2147483708" r:id="rId8"/>
    <p:sldLayoutId id="2147483709" r:id="rId9"/>
    <p:sldLayoutId id="2147483704" r:id="rId10"/>
    <p:sldLayoutId id="2147483710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it-IT" sz="4400" kern="1200">
          <a:solidFill>
            <a:srgbClr val="FFFFFF"/>
          </a:solidFill>
          <a:latin typeface="Candar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2400" kern="1200">
          <a:solidFill>
            <a:srgbClr val="073E87"/>
          </a:solidFill>
          <a:latin typeface="Candara"/>
        </a:defRPr>
      </a:lvl1pPr>
      <a:lvl2pPr marL="576263" lvl="1" indent="-273050" algn="l" rtl="0" eaLnBrk="1" fontAlgn="base" hangingPunct="1">
        <a:spcBef>
          <a:spcPts val="5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2200" kern="1200">
          <a:solidFill>
            <a:srgbClr val="073E87"/>
          </a:solidFill>
          <a:latin typeface="Candara"/>
        </a:defRPr>
      </a:lvl2pPr>
      <a:lvl3pPr marL="854075" lvl="2" indent="-228600" algn="l" rtl="0" eaLnBrk="1" fontAlgn="base" hangingPunct="1">
        <a:spcBef>
          <a:spcPts val="5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2000" kern="1200">
          <a:solidFill>
            <a:srgbClr val="073E87"/>
          </a:solidFill>
          <a:latin typeface="Candara"/>
        </a:defRPr>
      </a:lvl3pPr>
      <a:lvl4pPr marL="1143000" lvl="3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kern="1200">
          <a:solidFill>
            <a:srgbClr val="073E87"/>
          </a:solidFill>
          <a:latin typeface="Candara"/>
        </a:defRPr>
      </a:lvl4pPr>
      <a:lvl5pPr marL="1462088" lvl="4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1600" kern="1200">
          <a:solidFill>
            <a:srgbClr val="073E87"/>
          </a:solidFill>
          <a:latin typeface="Candara"/>
        </a:defRPr>
      </a:lvl5pPr>
      <a:lvl6pPr marL="19192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1600" kern="1200">
          <a:solidFill>
            <a:srgbClr val="073E87"/>
          </a:solidFill>
          <a:latin typeface="Candara"/>
        </a:defRPr>
      </a:lvl6pPr>
      <a:lvl7pPr marL="23764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1600" kern="1200">
          <a:solidFill>
            <a:srgbClr val="073E87"/>
          </a:solidFill>
          <a:latin typeface="Candara"/>
        </a:defRPr>
      </a:lvl7pPr>
      <a:lvl8pPr marL="28336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1600" kern="1200">
          <a:solidFill>
            <a:srgbClr val="073E87"/>
          </a:solidFill>
          <a:latin typeface="Candara"/>
        </a:defRPr>
      </a:lvl8pPr>
      <a:lvl9pPr marL="32908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1600" kern="1200">
          <a:solidFill>
            <a:srgbClr val="073E87"/>
          </a:solidFill>
          <a:latin typeface="Candara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sellaDiTesto 3"/>
          <p:cNvSpPr txBox="1">
            <a:spLocks noChangeArrowheads="1"/>
          </p:cNvSpPr>
          <p:nvPr/>
        </p:nvSpPr>
        <p:spPr bwMode="auto">
          <a:xfrm>
            <a:off x="395288" y="333375"/>
            <a:ext cx="77771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it-IT" altLang="it-IT" sz="3200" b="1" dirty="0" smtClean="0">
                <a:solidFill>
                  <a:srgbClr val="002060"/>
                </a:solidFill>
                <a:latin typeface="+mj-lt"/>
              </a:rPr>
              <a:t>ATTIVITÀ FUNZIONE STRUMENTALE AUTOVALUTAZIONE - POF</a:t>
            </a:r>
          </a:p>
          <a:p>
            <a:pPr algn="ctr">
              <a:defRPr/>
            </a:pPr>
            <a:r>
              <a:rPr lang="it-IT" altLang="it-IT" sz="3200" b="1" dirty="0" err="1" smtClean="0">
                <a:solidFill>
                  <a:srgbClr val="002060"/>
                </a:solidFill>
                <a:latin typeface="+mj-lt"/>
              </a:rPr>
              <a:t>a.s.</a:t>
            </a:r>
            <a:r>
              <a:rPr lang="it-IT" altLang="it-IT" sz="3200" b="1" dirty="0" smtClean="0">
                <a:solidFill>
                  <a:srgbClr val="002060"/>
                </a:solidFill>
                <a:latin typeface="+mj-lt"/>
              </a:rPr>
              <a:t> 2015 - 2016</a:t>
            </a:r>
          </a:p>
        </p:txBody>
      </p:sp>
      <p:sp>
        <p:nvSpPr>
          <p:cNvPr id="8195" name="CasellaDiTesto 4"/>
          <p:cNvSpPr txBox="1">
            <a:spLocks noChangeArrowheads="1"/>
          </p:cNvSpPr>
          <p:nvPr/>
        </p:nvSpPr>
        <p:spPr bwMode="auto">
          <a:xfrm>
            <a:off x="179388" y="2133600"/>
            <a:ext cx="864076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buSzPct val="100000"/>
              <a:buFont typeface="Candara" pitchFamily="34" charset="0"/>
              <a:buAutoNum type="arabicPeriod"/>
              <a:defRPr/>
            </a:pPr>
            <a:r>
              <a:rPr lang="it-IT" altLang="it-IT" sz="3200" dirty="0" smtClean="0">
                <a:solidFill>
                  <a:srgbClr val="073E87"/>
                </a:solidFill>
                <a:latin typeface="+mj-lt"/>
              </a:rPr>
              <a:t>Rielaborazione Piano Triennale Offerta Formativa (PTOF)</a:t>
            </a:r>
          </a:p>
          <a:p>
            <a:pPr lvl="1" algn="just">
              <a:buSzPct val="100000"/>
              <a:buFont typeface="Candara" pitchFamily="34" charset="0"/>
              <a:buAutoNum type="arabicPeriod"/>
              <a:defRPr/>
            </a:pPr>
            <a:r>
              <a:rPr lang="it-IT" altLang="it-IT" sz="3200" dirty="0" smtClean="0">
                <a:solidFill>
                  <a:srgbClr val="073E87"/>
                </a:solidFill>
                <a:latin typeface="+mj-lt"/>
              </a:rPr>
              <a:t>Stesura Piano di Miglioramento (</a:t>
            </a:r>
            <a:r>
              <a:rPr lang="it-IT" altLang="it-IT" sz="3200" dirty="0" err="1" smtClean="0">
                <a:solidFill>
                  <a:srgbClr val="073E87"/>
                </a:solidFill>
                <a:latin typeface="+mj-lt"/>
              </a:rPr>
              <a:t>PdM</a:t>
            </a:r>
            <a:r>
              <a:rPr lang="it-IT" altLang="it-IT" sz="3200" dirty="0" smtClean="0">
                <a:solidFill>
                  <a:srgbClr val="073E87"/>
                </a:solidFill>
                <a:latin typeface="+mj-lt"/>
              </a:rPr>
              <a:t>)</a:t>
            </a:r>
          </a:p>
          <a:p>
            <a:pPr lvl="1" algn="just">
              <a:buSzPct val="100000"/>
              <a:buFont typeface="Candara" pitchFamily="34" charset="0"/>
              <a:buAutoNum type="arabicPeriod"/>
              <a:defRPr/>
            </a:pPr>
            <a:r>
              <a:rPr lang="it-IT" altLang="it-IT" sz="3200" dirty="0" smtClean="0">
                <a:solidFill>
                  <a:srgbClr val="073E87"/>
                </a:solidFill>
                <a:latin typeface="+mj-lt"/>
              </a:rPr>
              <a:t>Analisi risultati INVALSI</a:t>
            </a:r>
          </a:p>
          <a:p>
            <a:pPr lvl="1" algn="just">
              <a:buSzPct val="100000"/>
              <a:buFont typeface="Candara" pitchFamily="34" charset="0"/>
              <a:buAutoNum type="arabicPeriod"/>
              <a:defRPr/>
            </a:pPr>
            <a:r>
              <a:rPr lang="it-IT" altLang="it-IT" sz="3200" dirty="0">
                <a:solidFill>
                  <a:srgbClr val="073E87"/>
                </a:solidFill>
                <a:latin typeface="+mj-lt"/>
              </a:rPr>
              <a:t>Collaborazione Funzione Strumentale BES</a:t>
            </a:r>
          </a:p>
          <a:p>
            <a:pPr lvl="1" algn="just">
              <a:buSzPct val="100000"/>
              <a:buFont typeface="Candara" pitchFamily="34" charset="0"/>
              <a:buAutoNum type="arabicPeriod"/>
              <a:defRPr/>
            </a:pPr>
            <a:r>
              <a:rPr lang="it-IT" altLang="it-IT" sz="3200" dirty="0" smtClean="0">
                <a:solidFill>
                  <a:srgbClr val="073E87"/>
                </a:solidFill>
                <a:latin typeface="+mj-lt"/>
              </a:rPr>
              <a:t>Revisione Rapporto di Autovalutazione (RAV), obiettivi e priorità</a:t>
            </a:r>
          </a:p>
        </p:txBody>
      </p:sp>
      <p:sp>
        <p:nvSpPr>
          <p:cNvPr id="8196" name="Segnaposto piè di pagina 5"/>
          <p:cNvSpPr txBox="1">
            <a:spLocks noChangeArrowheads="1"/>
          </p:cNvSpPr>
          <p:nvPr/>
        </p:nvSpPr>
        <p:spPr bwMode="auto">
          <a:xfrm>
            <a:off x="179388" y="6381750"/>
            <a:ext cx="711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altLang="it-IT" sz="1000" i="1">
                <a:solidFill>
                  <a:srgbClr val="073E87"/>
                </a:solidFill>
                <a:latin typeface="Candara" pitchFamily="34" charset="0"/>
              </a:rPr>
              <a:t>Dabrazzi Chiara - Canini Annamaria I.C. Borgo San Giacomo a.s. 2015-2016</a:t>
            </a:r>
          </a:p>
        </p:txBody>
      </p:sp>
      <p:sp>
        <p:nvSpPr>
          <p:cNvPr id="8197" name="Segnaposto numero diapositiva 6"/>
          <p:cNvSpPr txBox="1">
            <a:spLocks noChangeArrowheads="1"/>
          </p:cNvSpPr>
          <p:nvPr/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0A72957C-74E0-4A7C-AE58-CE10165F94A7}" type="slidenum"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pPr algn="ctr" eaLnBrk="1" hangingPunct="1"/>
              <a:t>1</a:t>
            </a:fld>
            <a:endParaRPr lang="it-IT" altLang="it-IT" sz="1000">
              <a:solidFill>
                <a:srgbClr val="073E87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uppo 16"/>
          <p:cNvGrpSpPr>
            <a:grpSpLocks/>
          </p:cNvGrpSpPr>
          <p:nvPr/>
        </p:nvGrpSpPr>
        <p:grpSpPr bwMode="auto">
          <a:xfrm>
            <a:off x="-108520" y="229651"/>
            <a:ext cx="9577388" cy="6269930"/>
            <a:chOff x="-180535" y="252672"/>
            <a:chExt cx="9577446" cy="6270823"/>
          </a:xfrm>
        </p:grpSpPr>
        <p:sp>
          <p:nvSpPr>
            <p:cNvPr id="9221" name="CasellaDiTesto 3"/>
            <p:cNvSpPr txBox="1">
              <a:spLocks noChangeArrowheads="1"/>
            </p:cNvSpPr>
            <p:nvPr/>
          </p:nvSpPr>
          <p:spPr bwMode="auto">
            <a:xfrm>
              <a:off x="395731" y="252672"/>
              <a:ext cx="7777209" cy="584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r>
                <a:rPr lang="it-IT" altLang="it-IT" sz="3200" b="1" dirty="0" smtClean="0">
                  <a:solidFill>
                    <a:srgbClr val="002060"/>
                  </a:solidFill>
                  <a:latin typeface="+mj-lt"/>
                </a:rPr>
                <a:t>REVISIONE RAV</a:t>
              </a:r>
            </a:p>
          </p:txBody>
        </p:sp>
        <p:sp>
          <p:nvSpPr>
            <p:cNvPr id="9222" name="CasellaDiTesto 4"/>
            <p:cNvSpPr txBox="1">
              <a:spLocks noChangeArrowheads="1"/>
            </p:cNvSpPr>
            <p:nvPr/>
          </p:nvSpPr>
          <p:spPr bwMode="auto">
            <a:xfrm>
              <a:off x="-180535" y="836955"/>
              <a:ext cx="9577446" cy="584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lvl="1">
                <a:defRPr/>
              </a:pPr>
              <a:r>
                <a:rPr lang="it-IT" altLang="it-IT" sz="2800" dirty="0" smtClean="0">
                  <a:solidFill>
                    <a:srgbClr val="002060"/>
                  </a:solidFill>
                  <a:latin typeface="+mj-lt"/>
                </a:rPr>
                <a:t>PRIORITÀ I.C.       </a:t>
              </a:r>
              <a:r>
                <a:rPr lang="it-IT" altLang="it-IT" sz="3200" dirty="0" smtClean="0">
                  <a:solidFill>
                    <a:srgbClr val="002060"/>
                  </a:solidFill>
                  <a:latin typeface="+mj-lt"/>
                </a:rPr>
                <a:t>Competenze chiave e di Cittadinanza </a:t>
              </a:r>
            </a:p>
          </p:txBody>
        </p:sp>
        <p:cxnSp>
          <p:nvCxnSpPr>
            <p:cNvPr id="9223" name="Connettore 2 6"/>
            <p:cNvCxnSpPr>
              <a:cxnSpLocks noChangeShapeType="1"/>
            </p:cNvCxnSpPr>
            <p:nvPr/>
          </p:nvCxnSpPr>
          <p:spPr bwMode="auto">
            <a:xfrm>
              <a:off x="2226837" y="1135128"/>
              <a:ext cx="504054" cy="0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4" name="CasellaDiTesto 7"/>
            <p:cNvSpPr txBox="1">
              <a:spLocks noChangeArrowheads="1"/>
            </p:cNvSpPr>
            <p:nvPr/>
          </p:nvSpPr>
          <p:spPr bwMode="auto">
            <a:xfrm>
              <a:off x="3419887" y="1773714"/>
              <a:ext cx="4105300" cy="584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r>
                <a:rPr lang="it-IT" altLang="it-IT" sz="3200" dirty="0" smtClean="0">
                  <a:solidFill>
                    <a:srgbClr val="002060"/>
                  </a:solidFill>
                  <a:latin typeface="+mj-lt"/>
                </a:rPr>
                <a:t>Obiettivi non misurabili</a:t>
              </a:r>
            </a:p>
          </p:txBody>
        </p:sp>
        <p:cxnSp>
          <p:nvCxnSpPr>
            <p:cNvPr id="9225" name="Connettore 2 9"/>
            <p:cNvCxnSpPr>
              <a:cxnSpLocks noChangeShapeType="1"/>
            </p:cNvCxnSpPr>
            <p:nvPr/>
          </p:nvCxnSpPr>
          <p:spPr bwMode="auto">
            <a:xfrm>
              <a:off x="5220071" y="1422276"/>
              <a:ext cx="0" cy="474436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6" name="CasellaDiTesto 10"/>
            <p:cNvSpPr txBox="1">
              <a:spLocks noChangeArrowheads="1"/>
            </p:cNvSpPr>
            <p:nvPr/>
          </p:nvSpPr>
          <p:spPr bwMode="auto">
            <a:xfrm>
              <a:off x="13141" y="2458023"/>
              <a:ext cx="8975779" cy="1076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r>
                <a:rPr lang="it-IT" altLang="it-IT" sz="2800" dirty="0" smtClean="0">
                  <a:solidFill>
                    <a:srgbClr val="000000"/>
                  </a:solidFill>
                  <a:latin typeface="+mj-lt"/>
                </a:rPr>
                <a:t>     </a:t>
              </a:r>
              <a:r>
                <a:rPr lang="it-IT" altLang="it-IT" sz="3200" b="1" dirty="0" smtClean="0">
                  <a:solidFill>
                    <a:srgbClr val="002060"/>
                  </a:solidFill>
                  <a:latin typeface="+mj-lt"/>
                </a:rPr>
                <a:t>INDICAZIONI MIUR</a:t>
              </a:r>
              <a:r>
                <a:rPr lang="it-IT" altLang="it-IT" sz="2800" dirty="0" smtClean="0">
                  <a:solidFill>
                    <a:srgbClr val="002060"/>
                  </a:solidFill>
                  <a:latin typeface="+mj-lt"/>
                </a:rPr>
                <a:t>          </a:t>
              </a:r>
              <a:r>
                <a:rPr lang="it-IT" altLang="it-IT" sz="3200" dirty="0" smtClean="0">
                  <a:solidFill>
                    <a:srgbClr val="002060"/>
                  </a:solidFill>
                  <a:latin typeface="+mj-lt"/>
                </a:rPr>
                <a:t>area con indicatori</a:t>
              </a:r>
            </a:p>
            <a:p>
              <a:pPr>
                <a:defRPr/>
              </a:pPr>
              <a:r>
                <a:rPr lang="it-IT" altLang="it-IT" sz="3200" dirty="0" smtClean="0">
                  <a:solidFill>
                    <a:srgbClr val="002060"/>
                  </a:solidFill>
                  <a:latin typeface="+mj-lt"/>
                </a:rPr>
                <a:t>                                              nazionali di confronto</a:t>
              </a:r>
            </a:p>
          </p:txBody>
        </p:sp>
        <p:cxnSp>
          <p:nvCxnSpPr>
            <p:cNvPr id="9227" name="Connettore 2 11"/>
            <p:cNvCxnSpPr>
              <a:cxnSpLocks noChangeShapeType="1"/>
            </p:cNvCxnSpPr>
            <p:nvPr/>
          </p:nvCxnSpPr>
          <p:spPr bwMode="auto">
            <a:xfrm>
              <a:off x="3772170" y="2777618"/>
              <a:ext cx="504063" cy="0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8" name="Connettore 2 12"/>
            <p:cNvCxnSpPr>
              <a:cxnSpLocks noChangeShapeType="1"/>
            </p:cNvCxnSpPr>
            <p:nvPr/>
          </p:nvCxnSpPr>
          <p:spPr bwMode="auto">
            <a:xfrm>
              <a:off x="6012161" y="3573018"/>
              <a:ext cx="0" cy="474436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9" name="CasellaDiTesto 13"/>
            <p:cNvSpPr txBox="1">
              <a:spLocks noChangeArrowheads="1"/>
            </p:cNvSpPr>
            <p:nvPr/>
          </p:nvSpPr>
          <p:spPr bwMode="auto">
            <a:xfrm>
              <a:off x="3772170" y="4074844"/>
              <a:ext cx="4679978" cy="1077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r>
                <a:rPr lang="it-IT" altLang="it-IT" sz="3200" dirty="0">
                  <a:solidFill>
                    <a:srgbClr val="002060"/>
                  </a:solidFill>
                  <a:latin typeface="+mj-lt"/>
                </a:rPr>
                <a:t>n</a:t>
              </a:r>
              <a:r>
                <a:rPr lang="it-IT" altLang="it-IT" sz="3200" dirty="0" smtClean="0">
                  <a:solidFill>
                    <a:srgbClr val="002060"/>
                  </a:solidFill>
                  <a:latin typeface="+mj-lt"/>
                </a:rPr>
                <a:t>uove priorità e</a:t>
              </a:r>
            </a:p>
            <a:p>
              <a:pPr algn="ctr">
                <a:defRPr/>
              </a:pPr>
              <a:r>
                <a:rPr lang="it-IT" altLang="it-IT" sz="3200" dirty="0" smtClean="0">
                  <a:solidFill>
                    <a:srgbClr val="002060"/>
                  </a:solidFill>
                  <a:latin typeface="+mj-lt"/>
                </a:rPr>
                <a:t>nuovi traguardi</a:t>
              </a:r>
            </a:p>
          </p:txBody>
        </p:sp>
        <p:cxnSp>
          <p:nvCxnSpPr>
            <p:cNvPr id="9230" name="Connettore 2 14"/>
            <p:cNvCxnSpPr>
              <a:cxnSpLocks noChangeShapeType="1"/>
            </p:cNvCxnSpPr>
            <p:nvPr/>
          </p:nvCxnSpPr>
          <p:spPr bwMode="auto">
            <a:xfrm>
              <a:off x="6028397" y="5152216"/>
              <a:ext cx="0" cy="474437"/>
            </a:xfrm>
            <a:prstGeom prst="straightConnector1">
              <a:avLst/>
            </a:prstGeom>
            <a:noFill/>
            <a:ln w="9528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1" name="CasellaDiTesto 15"/>
            <p:cNvSpPr txBox="1">
              <a:spLocks noChangeArrowheads="1"/>
            </p:cNvSpPr>
            <p:nvPr/>
          </p:nvSpPr>
          <p:spPr bwMode="auto">
            <a:xfrm>
              <a:off x="2478864" y="5446124"/>
              <a:ext cx="6593178" cy="1077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r>
                <a:rPr lang="it-IT" altLang="it-IT" sz="3200" dirty="0" smtClean="0">
                  <a:solidFill>
                    <a:srgbClr val="002060"/>
                  </a:solidFill>
                  <a:latin typeface="+mj-lt"/>
                </a:rPr>
                <a:t>Risultati nelle prove standardizzate/ risultati scolastici</a:t>
              </a:r>
            </a:p>
          </p:txBody>
        </p:sp>
      </p:grpSp>
      <p:sp>
        <p:nvSpPr>
          <p:cNvPr id="9219" name="Segnaposto piè di pagina 17"/>
          <p:cNvSpPr txBox="1">
            <a:spLocks noChangeArrowheads="1"/>
          </p:cNvSpPr>
          <p:nvPr/>
        </p:nvSpPr>
        <p:spPr bwMode="auto">
          <a:xfrm>
            <a:off x="157163" y="6492875"/>
            <a:ext cx="50276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t>Dabrazzi Chiara - Canini Annamaria I.C. Borgo San Giacomo a.s. 2015-2016</a:t>
            </a:r>
          </a:p>
        </p:txBody>
      </p:sp>
      <p:sp>
        <p:nvSpPr>
          <p:cNvPr id="9220" name="Segnaposto numero diapositiva 18"/>
          <p:cNvSpPr txBox="1">
            <a:spLocks noChangeArrowheads="1"/>
          </p:cNvSpPr>
          <p:nvPr/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22F17962-18DF-4EAA-B5B0-3457BD27D173}" type="slidenum"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pPr algn="ctr" eaLnBrk="1" hangingPunct="1"/>
              <a:t>2</a:t>
            </a:fld>
            <a:endParaRPr lang="it-IT" altLang="it-IT" sz="1000">
              <a:solidFill>
                <a:srgbClr val="073E87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3"/>
          <p:cNvSpPr/>
          <p:nvPr/>
        </p:nvSpPr>
        <p:spPr>
          <a:xfrm>
            <a:off x="225425" y="803688"/>
            <a:ext cx="8568059" cy="667875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kern="0" dirty="0" smtClean="0">
                <a:solidFill>
                  <a:srgbClr val="002060"/>
                </a:solidFill>
                <a:latin typeface="+mj-lt"/>
                <a:cs typeface="+mn-cs"/>
              </a:rPr>
              <a:t>PRIORITÀ: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SzPct val="100000"/>
              <a:buFont typeface="Candara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latin typeface="+mj-lt"/>
                <a:cs typeface="+mn-cs"/>
              </a:rPr>
              <a:t>Creare un’identità d’Istituto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SzPct val="100000"/>
              <a:buFont typeface="Candara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latin typeface="+mj-lt"/>
                <a:cs typeface="+mn-cs"/>
              </a:rPr>
              <a:t>Progetti: legalità e sicurezza, ambiente …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SzPct val="100000"/>
              <a:buFont typeface="Candara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latin typeface="+mj-lt"/>
                <a:cs typeface="+mn-cs"/>
              </a:rPr>
              <a:t>Formazione docenti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SzPct val="100000"/>
              <a:buFont typeface="Candara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latin typeface="+mj-lt"/>
                <a:cs typeface="+mn-cs"/>
              </a:rPr>
              <a:t>Formazione genitori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kern="0" dirty="0" smtClean="0">
              <a:solidFill>
                <a:srgbClr val="002060"/>
              </a:solidFill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kern="0" dirty="0" smtClean="0">
                <a:solidFill>
                  <a:srgbClr val="002060"/>
                </a:solidFill>
                <a:latin typeface="+mj-lt"/>
                <a:cs typeface="+mn-cs"/>
              </a:rPr>
              <a:t>TRAGUARDI: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latin typeface="+mj-lt"/>
                <a:cs typeface="+mn-cs"/>
              </a:rPr>
              <a:t>Conclusione stesura curriculum verticale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latin typeface="+mj-lt"/>
                <a:cs typeface="+mn-cs"/>
              </a:rPr>
              <a:t>Aiutare l’alunno a prendere coscienza della realtà che lo circonda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latin typeface="+mj-lt"/>
                <a:cs typeface="+mn-cs"/>
              </a:rPr>
              <a:t>Rivedere la metodologia didattica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latin typeface="+mj-lt"/>
                <a:cs typeface="+mn-cs"/>
              </a:rPr>
              <a:t>Coinvolgimento attivo delle famiglie</a:t>
            </a:r>
            <a:endParaRPr lang="it-IT" sz="3200" kern="0" dirty="0">
              <a:solidFill>
                <a:srgbClr val="002060"/>
              </a:solidFill>
              <a:latin typeface="+mj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SzPct val="100000"/>
              <a:buFont typeface="Candara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>
              <a:solidFill>
                <a:srgbClr val="002060"/>
              </a:solidFill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0243" name="CasellaDiTesto 4"/>
          <p:cNvSpPr txBox="1">
            <a:spLocks noChangeArrowheads="1"/>
          </p:cNvSpPr>
          <p:nvPr/>
        </p:nvSpPr>
        <p:spPr bwMode="auto">
          <a:xfrm>
            <a:off x="395288" y="333375"/>
            <a:ext cx="7777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it-IT" altLang="it-IT" sz="3200" b="1" dirty="0" smtClean="0">
                <a:solidFill>
                  <a:srgbClr val="002060"/>
                </a:solidFill>
                <a:latin typeface="+mj-lt"/>
              </a:rPr>
              <a:t>AREA CITTADINANZA E COSTITUZIONE</a:t>
            </a:r>
          </a:p>
        </p:txBody>
      </p:sp>
      <p:sp>
        <p:nvSpPr>
          <p:cNvPr id="10246" name="Segnaposto piè di pagina 7"/>
          <p:cNvSpPr txBox="1">
            <a:spLocks noChangeArrowheads="1"/>
          </p:cNvSpPr>
          <p:nvPr/>
        </p:nvSpPr>
        <p:spPr bwMode="auto">
          <a:xfrm>
            <a:off x="225425" y="6461125"/>
            <a:ext cx="4665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t>Dabrazzi Chiara - Canini Annamaria I.C. Borgo San Giacomo a.s. 2015-2016</a:t>
            </a:r>
          </a:p>
        </p:txBody>
      </p:sp>
      <p:sp>
        <p:nvSpPr>
          <p:cNvPr id="10247" name="Segnaposto numero diapositiva 8"/>
          <p:cNvSpPr txBox="1">
            <a:spLocks noChangeArrowheads="1"/>
          </p:cNvSpPr>
          <p:nvPr/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ACBF1362-6753-4612-8A9C-E9172B780C9E}" type="slidenum"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pPr algn="ctr" eaLnBrk="1" hangingPunct="1"/>
              <a:t>3</a:t>
            </a:fld>
            <a:endParaRPr lang="it-IT" altLang="it-IT" sz="1000">
              <a:solidFill>
                <a:srgbClr val="073E87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5073427"/>
          </a:xfrm>
          <a:ln>
            <a:noFill/>
          </a:ln>
        </p:spPr>
        <p:txBody>
          <a:bodyPr/>
          <a:lstStyle/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ea typeface="+mn-ea"/>
                <a:cs typeface="Arial" charset="0"/>
              </a:rPr>
              <a:t>PRIORITÀ:</a:t>
            </a:r>
            <a:endParaRPr lang="it-IT" sz="3200" kern="0" dirty="0">
              <a:solidFill>
                <a:srgbClr val="002060"/>
              </a:solidFill>
              <a:ea typeface="+mn-ea"/>
              <a:cs typeface="Arial" charset="0"/>
            </a:endParaRPr>
          </a:p>
          <a:p>
            <a:pPr marL="457200" lvl="0" indent="-457200" algn="just" fontAlgn="auto">
              <a:spcBef>
                <a:spcPts val="0"/>
              </a:spcBef>
              <a:spcAft>
                <a:spcPts val="0"/>
              </a:spcAft>
              <a:buClrTx/>
              <a:buFont typeface="Candara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ea typeface="+mn-ea"/>
                <a:cs typeface="Arial" charset="0"/>
              </a:rPr>
              <a:t>Attuare pratiche didattiche e valutative comuni d’Istituto</a:t>
            </a: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>
              <a:solidFill>
                <a:srgbClr val="002060"/>
              </a:solidFill>
              <a:ea typeface="+mn-ea"/>
              <a:cs typeface="Arial" charset="0"/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ea typeface="+mn-ea"/>
                <a:cs typeface="Arial" charset="0"/>
              </a:rPr>
              <a:t>TRAGUARDI:</a:t>
            </a: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  <a:ea typeface="+mn-ea"/>
                <a:cs typeface="Arial" charset="0"/>
              </a:rPr>
              <a:t>1. Favorire pratiche didattiche condivise (es. prove di ingresso e di uscita, verifiche per competenze) allo scopo di diminuire il divario tra gli esiti e di ridurre la variabilità tra le classi.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ClrTx/>
              <a:buFont typeface="Candara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>
              <a:solidFill>
                <a:srgbClr val="002060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139"/>
            <a:ext cx="8229600" cy="570581"/>
          </a:xfrm>
        </p:spPr>
        <p:txBody>
          <a:bodyPr/>
          <a:lstStyle/>
          <a:p>
            <a:pPr lvl="0">
              <a:defRPr/>
            </a:pPr>
            <a:r>
              <a:rPr lang="it-IT" altLang="it-IT" sz="3200" b="1" dirty="0" smtClean="0">
                <a:solidFill>
                  <a:srgbClr val="002060"/>
                </a:solidFill>
                <a:latin typeface="Calibri"/>
                <a:ea typeface="+mn-ea"/>
                <a:cs typeface="Arial" charset="0"/>
              </a:rPr>
              <a:t/>
            </a:r>
            <a:br>
              <a:rPr lang="it-IT" altLang="it-IT" sz="3200" b="1" dirty="0" smtClean="0">
                <a:solidFill>
                  <a:srgbClr val="002060"/>
                </a:solidFill>
                <a:latin typeface="Calibri"/>
                <a:ea typeface="+mn-ea"/>
                <a:cs typeface="Arial" charset="0"/>
              </a:rPr>
            </a:br>
            <a:r>
              <a:rPr lang="it-IT" altLang="it-IT" sz="3200" b="1" dirty="0" smtClean="0">
                <a:solidFill>
                  <a:srgbClr val="002060"/>
                </a:solidFill>
                <a:latin typeface="Calibri"/>
                <a:ea typeface="+mn-ea"/>
                <a:cs typeface="Arial" charset="0"/>
              </a:rPr>
              <a:t>AREA RISULTATI SCOLASTICI</a:t>
            </a:r>
            <a:r>
              <a:rPr lang="it-IT" altLang="it-IT" sz="3200" b="1" dirty="0">
                <a:solidFill>
                  <a:srgbClr val="002060"/>
                </a:solidFill>
                <a:latin typeface="Calibri"/>
                <a:ea typeface="+mn-ea"/>
                <a:cs typeface="Arial" charset="0"/>
              </a:rPr>
              <a:t/>
            </a:r>
            <a:br>
              <a:rPr lang="it-IT" altLang="it-IT" sz="3200" b="1" dirty="0">
                <a:solidFill>
                  <a:srgbClr val="002060"/>
                </a:solidFill>
                <a:latin typeface="Calibri"/>
                <a:ea typeface="+mn-ea"/>
                <a:cs typeface="Arial" charset="0"/>
              </a:rPr>
            </a:b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40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62068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kern="0" dirty="0">
              <a:solidFill>
                <a:srgbClr val="000000"/>
              </a:solidFill>
            </a:endParaRP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ClrTx/>
              <a:buFont typeface="Candara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kern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1520" y="405244"/>
            <a:ext cx="8640960" cy="938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 smtClean="0">
                <a:solidFill>
                  <a:srgbClr val="002060"/>
                </a:solidFill>
              </a:rPr>
              <a:t>PROPOSTE UTILI PER PORTARE A TERMINE PRIORITÀ E TRAGUARDI</a:t>
            </a: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>
              <a:solidFill>
                <a:srgbClr val="002060"/>
              </a:solidFill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kern="0" dirty="0" smtClean="0">
              <a:solidFill>
                <a:srgbClr val="002060"/>
              </a:solidFill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kern="0" dirty="0" smtClean="0">
                <a:solidFill>
                  <a:srgbClr val="002060"/>
                </a:solidFill>
              </a:rPr>
              <a:t>1. COMMISSIONE PROVE D’INGRESSO</a:t>
            </a: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kern="0" dirty="0" smtClean="0">
                <a:solidFill>
                  <a:srgbClr val="002060"/>
                </a:solidFill>
              </a:rPr>
              <a:t>(</a:t>
            </a:r>
            <a:r>
              <a:rPr lang="it-IT" sz="2800" kern="0" dirty="0" err="1">
                <a:solidFill>
                  <a:srgbClr val="002060"/>
                </a:solidFill>
              </a:rPr>
              <a:t>a</a:t>
            </a:r>
            <a:r>
              <a:rPr lang="it-IT" sz="2800" kern="0" dirty="0" err="1" smtClean="0">
                <a:solidFill>
                  <a:srgbClr val="002060"/>
                </a:solidFill>
              </a:rPr>
              <a:t>.s.</a:t>
            </a:r>
            <a:r>
              <a:rPr lang="it-IT" sz="2800" kern="0" dirty="0" smtClean="0">
                <a:solidFill>
                  <a:srgbClr val="002060"/>
                </a:solidFill>
              </a:rPr>
              <a:t> 2017/2018)</a:t>
            </a: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kern="0" dirty="0" smtClean="0">
                <a:solidFill>
                  <a:srgbClr val="002060"/>
                </a:solidFill>
              </a:rPr>
              <a:t>E DI USCITA</a:t>
            </a: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kern="0" dirty="0" smtClean="0">
                <a:solidFill>
                  <a:srgbClr val="002060"/>
                </a:solidFill>
              </a:rPr>
              <a:t>(</a:t>
            </a:r>
            <a:r>
              <a:rPr lang="it-IT" sz="2800" kern="0" dirty="0" err="1" smtClean="0">
                <a:solidFill>
                  <a:srgbClr val="002060"/>
                </a:solidFill>
              </a:rPr>
              <a:t>a.s.</a:t>
            </a:r>
            <a:r>
              <a:rPr lang="it-IT" sz="2800" kern="0" dirty="0" smtClean="0">
                <a:solidFill>
                  <a:srgbClr val="002060"/>
                </a:solidFill>
              </a:rPr>
              <a:t> 2018/2019)</a:t>
            </a: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kern="0" dirty="0" smtClean="0">
                <a:solidFill>
                  <a:srgbClr val="002060"/>
                </a:solidFill>
              </a:rPr>
              <a:t>COMUNI D’ISTITUTO</a:t>
            </a: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kern="0" dirty="0" smtClean="0">
              <a:solidFill>
                <a:srgbClr val="002060"/>
              </a:solidFill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kern="0" dirty="0" smtClean="0">
                <a:solidFill>
                  <a:srgbClr val="002060"/>
                </a:solidFill>
              </a:rPr>
              <a:t>2. COMMISSIONE ANALISI</a:t>
            </a: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kern="0" dirty="0" smtClean="0">
                <a:solidFill>
                  <a:srgbClr val="002060"/>
                </a:solidFill>
              </a:rPr>
              <a:t>RISULTATI INVALSI</a:t>
            </a: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>
              <a:solidFill>
                <a:srgbClr val="000000"/>
              </a:solidFill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 smtClean="0">
              <a:solidFill>
                <a:srgbClr val="000000"/>
              </a:solidFill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>
              <a:solidFill>
                <a:srgbClr val="000000"/>
              </a:solidFill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 smtClean="0">
              <a:solidFill>
                <a:srgbClr val="000000"/>
              </a:solidFill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>
              <a:solidFill>
                <a:srgbClr val="000000"/>
              </a:solidFill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 smtClean="0">
              <a:solidFill>
                <a:srgbClr val="000000"/>
              </a:solidFill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 smtClean="0">
              <a:solidFill>
                <a:srgbClr val="000000"/>
              </a:solidFill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Clr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>
              <a:solidFill>
                <a:srgbClr val="000000"/>
              </a:solidFill>
            </a:endParaRPr>
          </a:p>
        </p:txBody>
      </p:sp>
      <p:cxnSp>
        <p:nvCxnSpPr>
          <p:cNvPr id="11" name="Connettore 2 9"/>
          <p:cNvCxnSpPr>
            <a:cxnSpLocks noChangeShapeType="1"/>
          </p:cNvCxnSpPr>
          <p:nvPr/>
        </p:nvCxnSpPr>
        <p:spPr bwMode="auto">
          <a:xfrm>
            <a:off x="4370861" y="1721968"/>
            <a:ext cx="0" cy="474368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633473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ollegio_fina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collegio_finale</Template>
  <TotalTime>74</TotalTime>
  <Words>265</Words>
  <Application>Microsoft Office PowerPoint</Application>
  <PresentationFormat>Presentazione su schermo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collegio_finale</vt:lpstr>
      <vt:lpstr>Presentazione standard di PowerPoint</vt:lpstr>
      <vt:lpstr>Presentazione standard di PowerPoint</vt:lpstr>
      <vt:lpstr>Presentazione standard di PowerPoint</vt:lpstr>
      <vt:lpstr> AREA RISULTATI SCOLASTICI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Postazione10</dc:creator>
  <cp:lastModifiedBy>Postazione10</cp:lastModifiedBy>
  <cp:revision>11</cp:revision>
  <dcterms:created xsi:type="dcterms:W3CDTF">2016-06-28T07:20:47Z</dcterms:created>
  <dcterms:modified xsi:type="dcterms:W3CDTF">2016-06-29T09:26:55Z</dcterms:modified>
</cp:coreProperties>
</file>